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8"/>
  </p:notesMasterIdLst>
  <p:sldIdLst>
    <p:sldId id="400" r:id="rId4"/>
    <p:sldId id="410" r:id="rId5"/>
    <p:sldId id="360" r:id="rId6"/>
    <p:sldId id="408" r:id="rId7"/>
  </p:sldIdLst>
  <p:sldSz cx="12192000" cy="6858000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rade Gothic LT Std" panose="00000500000000000000" pitchFamily="50" charset="0"/>
      <p:regular r:id="rId17"/>
      <p:bold r:id="rId18"/>
      <p:italic r:id="rId19"/>
      <p:boldItalic r:id="rId20"/>
    </p:embeddedFont>
    <p:embeddedFont>
      <p:font typeface="Trade Gothic LT Std Cn" panose="00000506000000000000" pitchFamily="50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bels" initials="A" lastIdx="30" clrIdx="0">
    <p:extLst>
      <p:ext uri="{19B8F6BF-5375-455C-9EA6-DF929625EA0E}">
        <p15:presenceInfo xmlns:p15="http://schemas.microsoft.com/office/powerpoint/2012/main" userId="Abels" providerId="None"/>
      </p:ext>
    </p:extLst>
  </p:cmAuthor>
  <p:cmAuthor id="3" name="Simone Abels" initials="SA" lastIdx="1" clrIdx="1">
    <p:extLst>
      <p:ext uri="{19B8F6BF-5375-455C-9EA6-DF929625EA0E}">
        <p15:presenceInfo xmlns:p15="http://schemas.microsoft.com/office/powerpoint/2012/main" userId="S-1-5-21-3501265194-1178218297-607734202-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FFFFFF"/>
    <a:srgbClr val="D9D9D9"/>
    <a:srgbClr val="A1CCC9"/>
    <a:srgbClr val="535750"/>
    <a:srgbClr val="E1D29D"/>
    <a:srgbClr val="C7C87E"/>
    <a:srgbClr val="7E7E7E"/>
    <a:srgbClr val="B2BFC3"/>
    <a:srgbClr val="C1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343" autoAdjust="0"/>
  </p:normalViewPr>
  <p:slideViewPr>
    <p:cSldViewPr snapToGrid="0">
      <p:cViewPr varScale="1">
        <p:scale>
          <a:sx n="124" d="100"/>
          <a:sy n="124" d="100"/>
        </p:scale>
        <p:origin x="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1491-ADAA-4FFD-A116-56D17BA8DBB8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FB31-0F00-42EA-B050-9BAE453EA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37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59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LEUPHANA LEHRKRÄFTEBILDUNG</a:t>
            </a:r>
            <a:r>
              <a:rPr lang="de-DE" dirty="0"/>
              <a:t>| PILOTIERUNG „STUFENLEHRAMT“</a:t>
            </a:r>
          </a:p>
        </p:txBody>
      </p:sp>
    </p:spTree>
    <p:extLst>
      <p:ext uri="{BB962C8B-B14F-4D97-AF65-F5344CB8AC3E}">
        <p14:creationId xmlns:p14="http://schemas.microsoft.com/office/powerpoint/2010/main" val="371200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20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9000"/>
            <a:ext cx="109220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LEUPHANA LEHRKRÄFTEBILDUNG</a:t>
            </a:r>
            <a:r>
              <a:rPr lang="de-DE" dirty="0"/>
              <a:t>| PILOTIERUNG „STUFENLEHRAMT“</a:t>
            </a:r>
          </a:p>
        </p:txBody>
      </p:sp>
    </p:spTree>
    <p:extLst>
      <p:ext uri="{BB962C8B-B14F-4D97-AF65-F5344CB8AC3E}">
        <p14:creationId xmlns:p14="http://schemas.microsoft.com/office/powerpoint/2010/main" val="11252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347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4643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LEUPHANA LEHRKRÄFTEBILDUNG</a:t>
            </a:r>
            <a:r>
              <a:rPr lang="de-DE" dirty="0"/>
              <a:t>| PILOTIERUNG „STUFENLEHRAMT“</a:t>
            </a:r>
          </a:p>
        </p:txBody>
      </p:sp>
    </p:spTree>
    <p:extLst>
      <p:ext uri="{BB962C8B-B14F-4D97-AF65-F5344CB8AC3E}">
        <p14:creationId xmlns:p14="http://schemas.microsoft.com/office/powerpoint/2010/main" val="20292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46661" y="4920785"/>
            <a:ext cx="4617953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20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8999"/>
            <a:ext cx="5105400" cy="3383845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946661" y="2205883"/>
            <a:ext cx="4617953" cy="25712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33784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950075" y="2209800"/>
            <a:ext cx="2743200" cy="152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950075" y="3857625"/>
            <a:ext cx="2743200" cy="152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788525" y="2209800"/>
            <a:ext cx="1768475" cy="152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788524" y="3857625"/>
            <a:ext cx="1768475" cy="152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42204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35000" y="2159419"/>
            <a:ext cx="5378940" cy="2982841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6178059" y="2159419"/>
            <a:ext cx="5378940" cy="2982841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5236980"/>
            <a:ext cx="5378940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8059" y="5236980"/>
            <a:ext cx="5378940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9824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8" name="Inhaltsplatzhalter 12"/>
          <p:cNvSpPr>
            <a:spLocks noGrp="1"/>
          </p:cNvSpPr>
          <p:nvPr>
            <p:ph sz="quarter" idx="16" hasCustomPrompt="1"/>
          </p:nvPr>
        </p:nvSpPr>
        <p:spPr>
          <a:xfrm>
            <a:off x="639153" y="2159418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9" name="Inhaltsplatzhalter 12"/>
          <p:cNvSpPr>
            <a:spLocks noGrp="1"/>
          </p:cNvSpPr>
          <p:nvPr>
            <p:ph sz="quarter" idx="17" hasCustomPrompt="1"/>
          </p:nvPr>
        </p:nvSpPr>
        <p:spPr>
          <a:xfrm>
            <a:off x="4330818" y="2158354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20" name="Inhaltsplatzhalter 12"/>
          <p:cNvSpPr>
            <a:spLocks noGrp="1"/>
          </p:cNvSpPr>
          <p:nvPr>
            <p:ph sz="quarter" idx="18" hasCustomPrompt="1"/>
          </p:nvPr>
        </p:nvSpPr>
        <p:spPr>
          <a:xfrm>
            <a:off x="8022483" y="2158354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4305487"/>
            <a:ext cx="3537124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330817" y="4305487"/>
            <a:ext cx="3532971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022483" y="4305487"/>
            <a:ext cx="3532972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266853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FAC29F-7DD4-4879-A4CC-E50EE7D35984}" type="datetime1">
              <a:rPr lang="de-DE" smtClean="0"/>
              <a:pPr/>
              <a:t>12.12.2024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0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54" r:id="rId3"/>
    <p:sldLayoutId id="2147483662" r:id="rId4"/>
    <p:sldLayoutId id="2147483656" r:id="rId5"/>
    <p:sldLayoutId id="2147483661" r:id="rId6"/>
    <p:sldLayoutId id="2147483658" r:id="rId7"/>
    <p:sldLayoutId id="2147483659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812800" indent="-355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159000" indent="-3302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2184590"/>
            <a:ext cx="12192000" cy="4679391"/>
          </a:xfrm>
          <a:prstGeom prst="rect">
            <a:avLst/>
          </a:prstGeom>
          <a:solidFill>
            <a:srgbClr val="88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50025" y="613559"/>
            <a:ext cx="3911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cap="all" dirty="0">
                <a:latin typeface="Trade Gothic LT Std" panose="00000500000000000000" pitchFamily="50" charset="0"/>
                <a:ea typeface="+mj-ea"/>
                <a:cs typeface="Arial" panose="020B0604020202020204" pitchFamily="34" charset="0"/>
              </a:rPr>
              <a:t>Das Projektband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5176" y="2395997"/>
            <a:ext cx="9614824" cy="84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 Sie können Grundzüge des Konzepts des Forschenden Lernens, nach dem die Studierenden im Projektband gleichzeitig zum Praxisblock arbeiten, wiedergeben. Sie können Möglichkeiten aufzeigen, wie Sie Studierende hierbei unterstützen können.</a:t>
            </a:r>
          </a:p>
        </p:txBody>
      </p:sp>
      <p:sp>
        <p:nvSpPr>
          <p:cNvPr id="9" name="Rechteck 8"/>
          <p:cNvSpPr/>
          <p:nvPr/>
        </p:nvSpPr>
        <p:spPr>
          <a:xfrm>
            <a:off x="623139" y="5438389"/>
            <a:ext cx="2257200" cy="142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9" y="5848686"/>
            <a:ext cx="1692000" cy="58928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9" y="6181456"/>
            <a:ext cx="144000" cy="1344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9308752" y="2083790"/>
            <a:ext cx="2257200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44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638189"/>
            <a:ext cx="11164651" cy="1325563"/>
          </a:xfrm>
        </p:spPr>
        <p:txBody>
          <a:bodyPr/>
          <a:lstStyle/>
          <a:p>
            <a:r>
              <a:rPr lang="de-DE" sz="3200" dirty="0">
                <a:latin typeface="Trade Gothic LT Std" panose="00000500000000000000" pitchFamily="50" charset="0"/>
              </a:rPr>
              <a:t>Worum geht es im „Projektband“?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35000" y="1810327"/>
            <a:ext cx="10922000" cy="3676073"/>
          </a:xfrm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de-DE" sz="1800" b="1" dirty="0">
                <a:latin typeface="Trade Gothic LT Std" charset="0"/>
              </a:rPr>
              <a:t> Ziele</a:t>
            </a:r>
            <a:r>
              <a:rPr lang="de-DE" sz="1800" dirty="0">
                <a:latin typeface="Trade Gothic LT Std" charset="0"/>
              </a:rPr>
              <a:t>: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Trade Gothic LT Std" charset="0"/>
              </a:rPr>
              <a:t>Aufbau einer forschenden Grundhaltung bei Studierenden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Trade Gothic LT Std" charset="0"/>
              </a:rPr>
              <a:t>Aufbau von „Forschungskompetenz“ für Lehrkräfte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de-DE" sz="1800" dirty="0">
                <a:latin typeface="Trade Gothic LT Std" charset="0"/>
              </a:rPr>
              <a:t> Einnahme von </a:t>
            </a:r>
            <a:r>
              <a:rPr lang="de-DE" sz="1800" b="1" dirty="0">
                <a:latin typeface="Trade Gothic LT Std" charset="0"/>
              </a:rPr>
              <a:t>Distanz zur Praxis </a:t>
            </a:r>
            <a:r>
              <a:rPr lang="de-DE" sz="1400" dirty="0">
                <a:latin typeface="Trade Gothic LT Std" charset="0"/>
              </a:rPr>
              <a:t>(z.B. </a:t>
            </a:r>
            <a:r>
              <a:rPr lang="de-DE" sz="1400" dirty="0" err="1">
                <a:latin typeface="Trade Gothic LT Std" charset="0"/>
              </a:rPr>
              <a:t>Rothland</a:t>
            </a:r>
            <a:r>
              <a:rPr lang="de-DE" sz="1400" dirty="0">
                <a:latin typeface="Trade Gothic LT Std" charset="0"/>
              </a:rPr>
              <a:t> &amp; Boecker, 2014; Fichten, 2017; </a:t>
            </a:r>
            <a:r>
              <a:rPr lang="de-DE" sz="1400" dirty="0" err="1">
                <a:latin typeface="Trade Gothic LT Std" charset="0"/>
              </a:rPr>
              <a:t>Köker</a:t>
            </a:r>
            <a:r>
              <a:rPr lang="de-DE" sz="1400" dirty="0">
                <a:latin typeface="Trade Gothic LT Std" charset="0"/>
              </a:rPr>
              <a:t> &amp; Störländer, 2017)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de-DE" sz="1800" dirty="0">
                <a:latin typeface="Trade Gothic LT Std" charset="0"/>
              </a:rPr>
              <a:t> Kleine, studentische Forschungsprojekte, die sowohl eine </a:t>
            </a:r>
            <a:r>
              <a:rPr lang="de-DE" sz="1800" b="1" dirty="0">
                <a:latin typeface="Trade Gothic LT Std" charset="0"/>
              </a:rPr>
              <a:t>systematische, theoriegeleitete Herangehensweise </a:t>
            </a:r>
            <a:r>
              <a:rPr lang="de-DE" sz="1800" dirty="0">
                <a:latin typeface="Trade Gothic LT Std" charset="0"/>
              </a:rPr>
              <a:t>ermöglichen, als auch </a:t>
            </a:r>
            <a:r>
              <a:rPr lang="de-DE" sz="1800" b="1" dirty="0">
                <a:latin typeface="Trade Gothic LT Std" charset="0"/>
              </a:rPr>
              <a:t>anschlussfähig an Herausforderungen in der Schule </a:t>
            </a:r>
            <a:r>
              <a:rPr lang="de-DE" sz="1800" dirty="0">
                <a:latin typeface="Trade Gothic LT Std" charset="0"/>
              </a:rPr>
              <a:t>sind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1700" dirty="0">
              <a:latin typeface="Trade Gothic LT Std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de-DE" sz="1800" dirty="0">
                <a:latin typeface="Trade Gothic LT Std" charset="0"/>
              </a:rPr>
              <a:t> Mentor*innen können insb. beim Zugang zu Daten/Personen &amp; Aufnahme der Ergebnisse in die Schule unterstützen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Trade Gothic LT Std" charset="0"/>
              </a:rPr>
              <a:t>Ergebnisse können für die Schule bedeutsam gemacht werden (z. B. Dienstbesprechungen, …)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Trade Gothic LT Std" charset="0"/>
              </a:rPr>
              <a:t>Teilnahme an der Abschlussveranstaltung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Trade Gothic LT Std Cn" charset="0"/>
              </a:rPr>
              <a:t>Das Projektband</a:t>
            </a:r>
          </a:p>
        </p:txBody>
      </p:sp>
    </p:spTree>
    <p:extLst>
      <p:ext uri="{BB962C8B-B14F-4D97-AF65-F5344CB8AC3E}">
        <p14:creationId xmlns:p14="http://schemas.microsoft.com/office/powerpoint/2010/main" val="424969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Trade Gothic LT Std" charset="0"/>
              </a:rPr>
              <a:t>Wie läuft das forschende Lernen im Projektband ab?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35001" y="1810327"/>
            <a:ext cx="6014985" cy="367607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>
                <a:latin typeface="Trade Gothic LT Std" charset="0"/>
              </a:rPr>
              <a:t>Studierende wählen Projektbandseminar mit inhaltlichem Fokus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>
                <a:latin typeface="Trade Gothic LT Std" charset="0"/>
              </a:rPr>
              <a:t>Erarbeitung einer Fragestellung im Seminar, teilweise mit Bezug zur Praktikumsschule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>
                <a:latin typeface="Trade Gothic LT Std" charset="0"/>
              </a:rPr>
              <a:t>Erwerb von Methoden- und Hintergrundwissen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>
                <a:latin typeface="Trade Gothic LT Std" charset="0"/>
              </a:rPr>
              <a:t>Durchführung in Gleichzeitigkeit zum Praxisblock</a:t>
            </a:r>
          </a:p>
          <a:p>
            <a:pPr marL="342900" indent="-342900"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>
                <a:latin typeface="Trade Gothic LT Std" charset="0"/>
              </a:rPr>
              <a:t>Präsentation der Ergebnisse bei Abschlussveranstaltung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</a:pPr>
            <a:endParaRPr lang="de-DE" sz="1800" dirty="0">
              <a:latin typeface="Trade Gothic LT Std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</a:pPr>
            <a:endParaRPr lang="de-DE" sz="1800" dirty="0">
              <a:latin typeface="Trade Gothic LT Std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Symbol" pitchFamily="18" charset="2"/>
              <a:buChar char="-"/>
            </a:pPr>
            <a:r>
              <a:rPr lang="de-DE" sz="1800" b="1" dirty="0">
                <a:latin typeface="Trade Gothic LT Std" charset="0"/>
              </a:rPr>
              <a:t> In allen Schritten: </a:t>
            </a:r>
            <a:r>
              <a:rPr lang="de-DE" sz="1800" dirty="0">
                <a:latin typeface="Trade Gothic LT Std" charset="0"/>
              </a:rPr>
              <a:t>Reflexion der forschenden Tätigkeit in Bezug auf die Professionalität als Lehrkraft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AA0D27"/>
              </a:buClr>
              <a:buFont typeface="Arial" panose="020B0604020202020204" pitchFamily="34" charset="0"/>
              <a:buChar char="•"/>
            </a:pPr>
            <a:endParaRPr lang="de-DE" sz="1100" dirty="0">
              <a:latin typeface="Trade Gothic LT Std" charset="0"/>
            </a:endParaRPr>
          </a:p>
          <a:p>
            <a:pPr marL="0" indent="0"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AA0D27"/>
              </a:buClr>
              <a:buNone/>
            </a:pPr>
            <a:endParaRPr lang="de-DE" sz="1100" dirty="0">
              <a:latin typeface="Trade Gothic LT Std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Trade Gothic LT Std Cn" charset="0"/>
              </a:rPr>
              <a:t>Das Projektband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F83642-E100-9C1B-00FF-EC962360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04" y="1187634"/>
            <a:ext cx="4907014" cy="445266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45C9656-B12E-4F40-3B57-C8381C573772}"/>
              </a:ext>
            </a:extLst>
          </p:cNvPr>
          <p:cNvSpPr/>
          <p:nvPr/>
        </p:nvSpPr>
        <p:spPr>
          <a:xfrm>
            <a:off x="6799296" y="5410288"/>
            <a:ext cx="3816424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AA0D27"/>
              </a:buClr>
            </a:pPr>
            <a:r>
              <a:rPr lang="de-DE" sz="1400" dirty="0">
                <a:latin typeface="Trade Gothic LT Std" panose="00000500000000000000" pitchFamily="50" charset="0"/>
              </a:rPr>
              <a:t>(TH Köln, https://www.th-koeln.de/mam/downloads/deutsch/hochschule/profil/lehre/steckbrief_forschendes_lernen.pdf)</a:t>
            </a:r>
          </a:p>
        </p:txBody>
      </p:sp>
    </p:spTree>
    <p:extLst>
      <p:ext uri="{BB962C8B-B14F-4D97-AF65-F5344CB8AC3E}">
        <p14:creationId xmlns:p14="http://schemas.microsoft.com/office/powerpoint/2010/main" val="342307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0"/>
            <a:ext cx="12217400" cy="6863981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41" y="6315074"/>
            <a:ext cx="216000" cy="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euphana2020">
      <a:dk1>
        <a:sysClr val="windowText" lastClr="000000"/>
      </a:dk1>
      <a:lt1>
        <a:sysClr val="window" lastClr="FFFFFF"/>
      </a:lt1>
      <a:dk2>
        <a:srgbClr val="80867B"/>
      </a:dk2>
      <a:lt2>
        <a:srgbClr val="C9D2D5"/>
      </a:lt2>
      <a:accent1>
        <a:srgbClr val="927B2D"/>
      </a:accent1>
      <a:accent2>
        <a:srgbClr val="8D8E3D"/>
      </a:accent2>
      <a:accent3>
        <a:srgbClr val="66787C"/>
      </a:accent3>
      <a:accent4>
        <a:srgbClr val="80867B"/>
      </a:accent4>
      <a:accent5>
        <a:srgbClr val="691633"/>
      </a:accent5>
      <a:accent6>
        <a:srgbClr val="C9D2D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-2020a.potx" id="{A0A64658-FE4E-45A1-B507-FE5923CFDD35}" vid="{B9E83A5E-B142-420D-9C12-8C74BE2D195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D3036DE8876441A7C449509D695B4F" ma:contentTypeVersion="4" ma:contentTypeDescription="Ein neues Dokument erstellen." ma:contentTypeScope="" ma:versionID="eb1da75ae859a95860e3662b07f49077">
  <xsd:schema xmlns:xsd="http://www.w3.org/2001/XMLSchema" xmlns:xs="http://www.w3.org/2001/XMLSchema" xmlns:p="http://schemas.microsoft.com/office/2006/metadata/properties" xmlns:ns2="b1906ec1-e77f-48a1-bd73-e3857b3924b9" targetNamespace="http://schemas.microsoft.com/office/2006/metadata/properties" ma:root="true" ma:fieldsID="c1ee91f18621ada20e9cce1ee5dc6efe" ns2:_="">
    <xsd:import namespace="b1906ec1-e77f-48a1-bd73-e3857b392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06ec1-e77f-48a1-bd73-e3857b3924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DB466-A841-425B-8E69-25F3BEB94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906ec1-e77f-48a1-bd73-e3857b392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245552-0CDA-4C95-B394-893B9D140A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powerpoint-vorlage-2020a</Template>
  <TotalTime>0</TotalTime>
  <Words>246</Words>
  <Application>Microsoft Office PowerPoint</Application>
  <PresentationFormat>Breitbild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Trade Gothic LT Std Cn</vt:lpstr>
      <vt:lpstr>Trade Gothic LT Std</vt:lpstr>
      <vt:lpstr>Arial Narrow</vt:lpstr>
      <vt:lpstr>Symbol</vt:lpstr>
      <vt:lpstr>Office</vt:lpstr>
      <vt:lpstr>PowerPoint-Präsentation</vt:lpstr>
      <vt:lpstr>Worum geht es im „Projektband“?</vt:lpstr>
      <vt:lpstr>Wie läuft das forschende Lernen im Projektband ab?</vt:lpstr>
      <vt:lpstr>PowerPoint-Präsentation</vt:lpstr>
    </vt:vector>
  </TitlesOfParts>
  <Manager>Jens Stein</Manager>
  <Company>Leuphana Universitaet Lueneburg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Abels</dc:creator>
  <cp:lastModifiedBy>Hanna-Sophie Homann</cp:lastModifiedBy>
  <cp:revision>112</cp:revision>
  <dcterms:created xsi:type="dcterms:W3CDTF">2023-10-27T15:33:45Z</dcterms:created>
  <dcterms:modified xsi:type="dcterms:W3CDTF">2024-12-12T15:55:11Z</dcterms:modified>
</cp:coreProperties>
</file>